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59" r:id="rId4"/>
    <p:sldId id="262" r:id="rId5"/>
    <p:sldId id="265" r:id="rId6"/>
    <p:sldId id="266" r:id="rId7"/>
    <p:sldId id="263" r:id="rId8"/>
    <p:sldId id="264" r:id="rId9"/>
    <p:sldId id="261" r:id="rId10"/>
    <p:sldId id="260" r:id="rId11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Közepesen sötét stílus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7D7A4F5-886D-4151-9457-1471BF1FB636}" type="datetime1">
              <a:rPr lang="hu-HU" smtClean="0"/>
              <a:t>2024. 12. 08.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068D04E-78D3-424D-A4E7-479B0D650A26}"/>
              </a:ext>
            </a:extLst>
          </p:cNvPr>
          <p:cNvSpPr txBox="1"/>
          <p:nvPr/>
        </p:nvSpPr>
        <p:spPr>
          <a:xfrm>
            <a:off x="10346636" y="4094922"/>
            <a:ext cx="45719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5436A7-5C4D-45A2-B14B-77F4C771914D}" type="datetime1">
              <a:rPr lang="hu-HU" smtClean="0"/>
              <a:t>2024. 12. 08.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Téglalap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Téglalap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Téglalap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Csoport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20" name="Dátum hely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4980AEA5-5A68-4800-BAB4-4160DA64B432}" type="datetime1">
              <a:rPr lang="hu-HU" smtClean="0"/>
              <a:t>2024. 12. 08.</a:t>
            </a:fld>
            <a:endParaRPr lang="en-US" dirty="0"/>
          </a:p>
        </p:txBody>
      </p:sp>
      <p:sp>
        <p:nvSpPr>
          <p:cNvPr id="21" name="Élőláb hely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Dia számának hely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AA6D-6DCD-4903-B150-7DC0E96A72B9}" type="datetime1">
              <a:rPr lang="hu-HU" smtClean="0"/>
              <a:t>2024. 12. 08.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128820-4F6E-4997-9101-5EA1D2F6EB46}" type="datetime1">
              <a:rPr lang="hu-HU" smtClean="0"/>
              <a:t>2024. 12. 08.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églalap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Téglalap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Téglalap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Téglalap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grpSp>
        <p:nvGrpSpPr>
          <p:cNvPr id="16" name="Csoport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87F1BA0F-5E67-4960-9496-5CFEDCB3F4E1}" type="datetime1">
              <a:rPr lang="hu-HU" smtClean="0"/>
              <a:t>2024. 12. 08.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CFF786-7ABE-4AF0-A00B-AE77E1CE1839}" type="datetime1">
              <a:rPr lang="hu-HU" smtClean="0"/>
              <a:t>2024. 12. 08.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E48ACE-D58D-4B63-8332-712520A93456}" type="datetime1">
              <a:rPr lang="hu-HU" smtClean="0"/>
              <a:t>2024. 12. 08.</a:t>
            </a:fld>
            <a:endParaRPr lang="en-US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A617AC-8C24-427A-AEBA-C77913CF11AD}" type="datetime1">
              <a:rPr lang="hu-HU" smtClean="0"/>
              <a:t>2024. 12. 08.</a:t>
            </a:fld>
            <a:endParaRPr lang="en-US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42F0D6-943D-4101-A2F0-112C00003971}" type="datetime1">
              <a:rPr lang="hu-HU" smtClean="0"/>
              <a:t>2024. 12. 08.</a:t>
            </a:fld>
            <a:endParaRPr lang="en-US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B0190C69-DBE4-4C5C-81BD-97E0A49221CB}" type="datetime1">
              <a:rPr lang="hu-HU" smtClean="0"/>
              <a:t>2024. 12. 08.</a:t>
            </a:fld>
            <a:endParaRPr lang="en-US"/>
          </a:p>
        </p:txBody>
      </p:sp>
      <p:sp>
        <p:nvSpPr>
          <p:cNvPr id="9" name="Élőláb hely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Dia számának hely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FCF291FA-20C6-4E11-B33E-1629160BE232}" type="datetime1">
              <a:rPr lang="hu-HU" smtClean="0"/>
              <a:t>2024. 12. 08.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Téglalap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Téglalap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Téglalap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0B3A57C-E319-44F0-BAB4-0276974ABAAB}" type="datetime1">
              <a:rPr lang="hu-HU" smtClean="0"/>
              <a:t>2024. 12. 08.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Szövetet, asztalt, piros, letakarva ábrázoló kép&#10;&#10;Automatikusan létrehozott leírás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Téglalap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hu-HU"/>
          </a:p>
        </p:txBody>
      </p:sp>
      <p:sp>
        <p:nvSpPr>
          <p:cNvPr id="65" name="Téglalap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sz="4400" dirty="0">
                <a:solidFill>
                  <a:schemeClr val="tx1"/>
                </a:solidFill>
              </a:rPr>
              <a:t> Image </a:t>
            </a:r>
            <a:r>
              <a:rPr lang="hu-HU" sz="4400" dirty="0" err="1">
                <a:solidFill>
                  <a:schemeClr val="tx1"/>
                </a:solidFill>
              </a:rPr>
              <a:t>generation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with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diffusion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models</a:t>
            </a:r>
            <a:endParaRPr lang="hu" sz="4400" dirty="0">
              <a:solidFill>
                <a:schemeClr val="tx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4282296"/>
            <a:ext cx="4775075" cy="55965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Attila Nemes (B6RYIK), </a:t>
            </a:r>
            <a:br>
              <a:rPr lang="hu-HU" dirty="0">
                <a:solidFill>
                  <a:schemeClr val="tx1"/>
                </a:solidFill>
              </a:rPr>
            </a:br>
            <a:r>
              <a:rPr lang="hu-HU" dirty="0">
                <a:solidFill>
                  <a:schemeClr val="tx1"/>
                </a:solidFill>
              </a:rPr>
              <a:t>Csaba </a:t>
            </a:r>
            <a:r>
              <a:rPr lang="hu-HU" dirty="0" err="1">
                <a:solidFill>
                  <a:schemeClr val="tx1"/>
                </a:solidFill>
              </a:rPr>
              <a:t>Potyok</a:t>
            </a:r>
            <a:r>
              <a:rPr lang="hu-HU" dirty="0">
                <a:solidFill>
                  <a:schemeClr val="tx1"/>
                </a:solidFill>
              </a:rPr>
              <a:t> (OZNVQ4)</a:t>
            </a:r>
            <a:endParaRPr lang="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8AD660-1D58-606A-6C7F-80922A05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Demo</a:t>
            </a:r>
            <a:r>
              <a:rPr lang="hu-HU" dirty="0"/>
              <a:t> video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9A7C78-3783-A4DC-362A-13414A433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pic>
        <p:nvPicPr>
          <p:cNvPr id="5" name="Diffusion demo">
            <a:hlinkClick r:id="" action="ppaction://media"/>
            <a:extLst>
              <a:ext uri="{FF2B5EF4-FFF2-40B4-BE49-F238E27FC236}">
                <a16:creationId xmlns:a16="http://schemas.microsoft.com/office/drawing/2014/main" id="{22EA5CA5-15D8-2837-9256-7C8419776F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0696" b="9369"/>
          <a:stretch/>
        </p:blipFill>
        <p:spPr>
          <a:xfrm>
            <a:off x="1066800" y="1651745"/>
            <a:ext cx="10149839" cy="45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2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Szövetet, asztalt, piros, letakarva ábrázoló kép&#10;&#10;Automatikusan létrehozott leírás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Téglalap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30" name="Téglalap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h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878777B4-C727-1114-B948-1F4C9E10BE88}"/>
              </a:ext>
            </a:extLst>
          </p:cNvPr>
          <p:cNvSpPr txBox="1"/>
          <p:nvPr/>
        </p:nvSpPr>
        <p:spPr>
          <a:xfrm>
            <a:off x="4740751" y="2389098"/>
            <a:ext cx="65658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review</a:t>
            </a:r>
            <a:r>
              <a:rPr lang="hu-HU" sz="2400" dirty="0"/>
              <a:t> of </a:t>
            </a:r>
            <a:r>
              <a:rPr lang="hu-HU" sz="2400" dirty="0" err="1"/>
              <a:t>literature</a:t>
            </a:r>
            <a:r>
              <a:rPr lang="hu-HU" sz="2400" dirty="0"/>
              <a:t> (</a:t>
            </a:r>
            <a:r>
              <a:rPr lang="hu-HU" sz="2400" dirty="0" err="1"/>
              <a:t>tutorial</a:t>
            </a:r>
            <a:r>
              <a:rPr lang="hu-HU" sz="2400" dirty="0"/>
              <a:t> video </a:t>
            </a:r>
            <a:r>
              <a:rPr lang="hu-HU" sz="2400" dirty="0" err="1"/>
              <a:t>watching</a:t>
            </a:r>
            <a:r>
              <a:rPr lang="hu-H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acquisition and preparation of datasets</a:t>
            </a:r>
            <a:r>
              <a:rPr lang="hu-HU" sz="2400" dirty="0"/>
              <a:t> (Flowers102, </a:t>
            </a:r>
            <a:r>
              <a:rPr lang="hu-HU" sz="2400" dirty="0" err="1"/>
              <a:t>CelebA</a:t>
            </a:r>
            <a:r>
              <a:rPr lang="hu-H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baseline</a:t>
            </a:r>
            <a:r>
              <a:rPr lang="hu-HU" sz="2400" dirty="0"/>
              <a:t> </a:t>
            </a:r>
            <a:r>
              <a:rPr lang="hu-HU" sz="2400" dirty="0" err="1"/>
              <a:t>model</a:t>
            </a:r>
            <a:r>
              <a:rPr lang="hu-HU" sz="2400" dirty="0"/>
              <a:t> (VAE)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/>
              <a:t>d</a:t>
            </a:r>
            <a:r>
              <a:rPr lang="en-US" sz="2400" dirty="0" err="1"/>
              <a:t>esigning</a:t>
            </a:r>
            <a:r>
              <a:rPr lang="en-US" sz="2400" dirty="0"/>
              <a:t> and training a DDPM model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evaluation</a:t>
            </a:r>
            <a:r>
              <a:rPr lang="hu-HU" sz="2400" dirty="0"/>
              <a:t> of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results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creating</a:t>
            </a:r>
            <a:r>
              <a:rPr lang="hu-HU" sz="2400" dirty="0"/>
              <a:t> an AI service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973901-100F-E252-A202-89C7D9F0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Datasets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0905240-6C6C-2B06-7525-0576EBB5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pic>
        <p:nvPicPr>
          <p:cNvPr id="1028" name="Picture 4" descr="Image samples on CelebA dataset with 128 × 128 resolution. The ratio of...  | Download Scientific Diagram">
            <a:extLst>
              <a:ext uri="{FF2B5EF4-FFF2-40B4-BE49-F238E27FC236}">
                <a16:creationId xmlns:a16="http://schemas.microsoft.com/office/drawing/2014/main" id="{2C2B5135-631E-29D0-054E-7D88525711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55"/>
          <a:stretch/>
        </p:blipFill>
        <p:spPr bwMode="auto">
          <a:xfrm>
            <a:off x="6854418" y="2014195"/>
            <a:ext cx="3600000" cy="367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orch Scholarship Challenge from Facebook — Flower Classifier | by  Bernardt Duvenhage | Medium">
            <a:extLst>
              <a:ext uri="{FF2B5EF4-FFF2-40B4-BE49-F238E27FC236}">
                <a16:creationId xmlns:a16="http://schemas.microsoft.com/office/drawing/2014/main" id="{753EBE24-1F76-BF48-A636-27ED1230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49" r="417" b="416"/>
          <a:stretch/>
        </p:blipFill>
        <p:spPr bwMode="auto">
          <a:xfrm>
            <a:off x="1737582" y="2083646"/>
            <a:ext cx="3600000" cy="3601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A2326D4E-DB31-BC73-5BE3-430C3C56BB84}"/>
              </a:ext>
            </a:extLst>
          </p:cNvPr>
          <p:cNvSpPr txBox="1"/>
          <p:nvPr/>
        </p:nvSpPr>
        <p:spPr>
          <a:xfrm>
            <a:off x="1737582" y="57543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Flowers102 (~30k </a:t>
            </a:r>
            <a:r>
              <a:rPr lang="hu-HU" dirty="0" err="1"/>
              <a:t>images</a:t>
            </a:r>
            <a:r>
              <a:rPr lang="hu-HU" dirty="0"/>
              <a:t>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7C73B6B-EA49-2A6F-3360-0028B624407C}"/>
              </a:ext>
            </a:extLst>
          </p:cNvPr>
          <p:cNvSpPr txBox="1"/>
          <p:nvPr/>
        </p:nvSpPr>
        <p:spPr>
          <a:xfrm>
            <a:off x="6854418" y="5754308"/>
            <a:ext cx="45819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CelebA</a:t>
            </a:r>
            <a:r>
              <a:rPr lang="hu-HU" dirty="0"/>
              <a:t> (~200k </a:t>
            </a:r>
            <a:r>
              <a:rPr lang="hu-HU" dirty="0" err="1"/>
              <a:t>images</a:t>
            </a:r>
            <a:r>
              <a:rPr lang="hu-HU" dirty="0"/>
              <a:t>)</a:t>
            </a:r>
            <a:br>
              <a:rPr lang="hu-HU" dirty="0"/>
            </a:br>
            <a:r>
              <a:rPr lang="hu-HU" sz="1200" dirty="0"/>
              <a:t>(</a:t>
            </a:r>
            <a:r>
              <a:rPr lang="hu-HU" sz="1200" dirty="0" err="1"/>
              <a:t>source</a:t>
            </a:r>
            <a:r>
              <a:rPr lang="hu-HU" sz="1200" dirty="0"/>
              <a:t>: https://huggingface.co/datasets/nielsr/CelebA-faces)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62108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74CFB1-945B-3BC3-EAA6-7B373058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Baseline</a:t>
            </a:r>
            <a:r>
              <a:rPr lang="hu-HU" dirty="0"/>
              <a:t> </a:t>
            </a:r>
            <a:r>
              <a:rPr lang="hu-HU" dirty="0" err="1"/>
              <a:t>model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76DBFE1-7DB9-978E-F4D8-CDB713BA9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72587C2-0EB1-6379-30BA-0A8A940C2177}"/>
              </a:ext>
            </a:extLst>
          </p:cNvPr>
          <p:cNvSpPr txBox="1"/>
          <p:nvPr/>
        </p:nvSpPr>
        <p:spPr>
          <a:xfrm>
            <a:off x="1066800" y="2014194"/>
            <a:ext cx="65658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simple</a:t>
            </a:r>
            <a:r>
              <a:rPr lang="hu-HU" sz="2400" dirty="0"/>
              <a:t> VAE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10 epoch training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/>
              <a:t>no </a:t>
            </a:r>
            <a:r>
              <a:rPr lang="hu-HU" sz="2400" dirty="0" err="1"/>
              <a:t>hyperparameter</a:t>
            </a:r>
            <a:r>
              <a:rPr lang="hu-HU" sz="2400" dirty="0"/>
              <a:t> </a:t>
            </a:r>
            <a:r>
              <a:rPr lang="hu-HU" sz="2400" dirty="0" err="1"/>
              <a:t>optimization</a:t>
            </a:r>
            <a:endParaRPr lang="hu-HU" sz="2400" dirty="0"/>
          </a:p>
        </p:txBody>
      </p:sp>
      <p:pic>
        <p:nvPicPr>
          <p:cNvPr id="7" name="Kép 6" descr="A képen Emberi arc, kollázs, tér, képernyőkép látható&#10;&#10;Automatikusan generált leírás">
            <a:extLst>
              <a:ext uri="{FF2B5EF4-FFF2-40B4-BE49-F238E27FC236}">
                <a16:creationId xmlns:a16="http://schemas.microsoft.com/office/drawing/2014/main" id="{B31F8725-B028-58C5-F6A6-0E7E11C3F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316" y="1449000"/>
            <a:ext cx="3960000" cy="3960000"/>
          </a:xfrm>
          <a:prstGeom prst="rect">
            <a:avLst/>
          </a:prstGeom>
        </p:spPr>
      </p:pic>
      <p:pic>
        <p:nvPicPr>
          <p:cNvPr id="9" name="Kép 8" descr="A képen minta, Színesség, tér, művészet látható&#10;&#10;Automatikusan generált leírás">
            <a:extLst>
              <a:ext uri="{FF2B5EF4-FFF2-40B4-BE49-F238E27FC236}">
                <a16:creationId xmlns:a16="http://schemas.microsoft.com/office/drawing/2014/main" id="{3DA715FE-912C-7B6B-EBDB-E311CF4A7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61" y="3443632"/>
            <a:ext cx="2880000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5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9C3198-C7B5-BA7A-4DC4-DF1A57FC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DDPM </a:t>
            </a:r>
            <a:r>
              <a:rPr lang="hu-HU" dirty="0" err="1"/>
              <a:t>architecture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F2E805B-7BD1-E426-BB30-BC243DEB6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pPr rtl="0"/>
              <a:t>2024. 12. 08.</a:t>
            </a:fld>
            <a:endParaRPr lang="en-US"/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B4B0F35C-2E4E-1B0D-7BDC-357CA82A75FD}"/>
              </a:ext>
            </a:extLst>
          </p:cNvPr>
          <p:cNvGrpSpPr/>
          <p:nvPr/>
        </p:nvGrpSpPr>
        <p:grpSpPr>
          <a:xfrm>
            <a:off x="796159" y="2301918"/>
            <a:ext cx="4712335" cy="2870360"/>
            <a:chOff x="0" y="0"/>
            <a:chExt cx="4712655" cy="2870360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7D41B9B1-B438-5ACE-504B-A6C823C58DB4}"/>
                </a:ext>
              </a:extLst>
            </p:cNvPr>
            <p:cNvSpPr/>
            <p:nvPr/>
          </p:nvSpPr>
          <p:spPr>
            <a:xfrm rot="16200000">
              <a:off x="-1237772" y="1250632"/>
              <a:ext cx="2857500" cy="38195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églalap: lekerekített 8">
              <a:extLst>
                <a:ext uri="{FF2B5EF4-FFF2-40B4-BE49-F238E27FC236}">
                  <a16:creationId xmlns:a16="http://schemas.microsoft.com/office/drawing/2014/main" id="{0FBD3D4C-60A5-E29B-D871-27F9AF68A40E}"/>
                </a:ext>
              </a:extLst>
            </p:cNvPr>
            <p:cNvSpPr/>
            <p:nvPr/>
          </p:nvSpPr>
          <p:spPr>
            <a:xfrm rot="16200000">
              <a:off x="-799622" y="1250632"/>
              <a:ext cx="2857500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églalap: lekerekített 9">
              <a:extLst>
                <a:ext uri="{FF2B5EF4-FFF2-40B4-BE49-F238E27FC236}">
                  <a16:creationId xmlns:a16="http://schemas.microsoft.com/office/drawing/2014/main" id="{B0EFF436-E95C-E6C9-A019-F3F39FAD942D}"/>
                </a:ext>
              </a:extLst>
            </p:cNvPr>
            <p:cNvSpPr/>
            <p:nvPr/>
          </p:nvSpPr>
          <p:spPr>
            <a:xfrm rot="16200000">
              <a:off x="-99852" y="1505902"/>
              <a:ext cx="2345056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églalap: lekerekített 10">
              <a:extLst>
                <a:ext uri="{FF2B5EF4-FFF2-40B4-BE49-F238E27FC236}">
                  <a16:creationId xmlns:a16="http://schemas.microsoft.com/office/drawing/2014/main" id="{76C88ADB-FD52-95DC-E546-F00EC295DFFB}"/>
                </a:ext>
              </a:extLst>
            </p:cNvPr>
            <p:cNvSpPr/>
            <p:nvPr/>
          </p:nvSpPr>
          <p:spPr>
            <a:xfrm rot="16200000">
              <a:off x="596108" y="1757362"/>
              <a:ext cx="1837055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églalap: lekerekített 11">
              <a:extLst>
                <a:ext uri="{FF2B5EF4-FFF2-40B4-BE49-F238E27FC236}">
                  <a16:creationId xmlns:a16="http://schemas.microsoft.com/office/drawing/2014/main" id="{89B93224-F57F-1C23-950E-61F1833D1EA8}"/>
                </a:ext>
              </a:extLst>
            </p:cNvPr>
            <p:cNvSpPr/>
            <p:nvPr/>
          </p:nvSpPr>
          <p:spPr>
            <a:xfrm rot="16200000">
              <a:off x="1237776" y="1948179"/>
              <a:ext cx="1457325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EB39A5BC-9F12-F02F-93E0-3BEA28AE36A2}"/>
                </a:ext>
              </a:extLst>
            </p:cNvPr>
            <p:cNvSpPr/>
            <p:nvPr/>
          </p:nvSpPr>
          <p:spPr>
            <a:xfrm rot="16200000">
              <a:off x="2642078" y="1237932"/>
              <a:ext cx="2857500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églalap: lekerekített 13">
              <a:extLst>
                <a:ext uri="{FF2B5EF4-FFF2-40B4-BE49-F238E27FC236}">
                  <a16:creationId xmlns:a16="http://schemas.microsoft.com/office/drawing/2014/main" id="{5F1EFB54-4DCC-5C01-8F77-77DBDC537B6B}"/>
                </a:ext>
              </a:extLst>
            </p:cNvPr>
            <p:cNvSpPr/>
            <p:nvPr/>
          </p:nvSpPr>
          <p:spPr>
            <a:xfrm rot="16200000">
              <a:off x="2427448" y="1499552"/>
              <a:ext cx="2345056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églalap: lekerekített 14">
              <a:extLst>
                <a:ext uri="{FF2B5EF4-FFF2-40B4-BE49-F238E27FC236}">
                  <a16:creationId xmlns:a16="http://schemas.microsoft.com/office/drawing/2014/main" id="{F5737084-16AF-343D-A5E5-ABC2F82563D7}"/>
                </a:ext>
              </a:extLst>
            </p:cNvPr>
            <p:cNvSpPr/>
            <p:nvPr/>
          </p:nvSpPr>
          <p:spPr>
            <a:xfrm rot="16200000">
              <a:off x="2228058" y="1757362"/>
              <a:ext cx="1837055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églalap: lekerekített 15">
              <a:extLst>
                <a:ext uri="{FF2B5EF4-FFF2-40B4-BE49-F238E27FC236}">
                  <a16:creationId xmlns:a16="http://schemas.microsoft.com/office/drawing/2014/main" id="{B815D5B9-D035-6A43-97E8-54DE3581BF3B}"/>
                </a:ext>
              </a:extLst>
            </p:cNvPr>
            <p:cNvSpPr/>
            <p:nvPr/>
          </p:nvSpPr>
          <p:spPr>
            <a:xfrm rot="16200000">
              <a:off x="1968026" y="1948179"/>
              <a:ext cx="1457325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églalap: lekerekített 16">
              <a:extLst>
                <a:ext uri="{FF2B5EF4-FFF2-40B4-BE49-F238E27FC236}">
                  <a16:creationId xmlns:a16="http://schemas.microsoft.com/office/drawing/2014/main" id="{695D81CC-DB39-0770-2415-4A1B98E0017C}"/>
                </a:ext>
              </a:extLst>
            </p:cNvPr>
            <p:cNvSpPr/>
            <p:nvPr/>
          </p:nvSpPr>
          <p:spPr>
            <a:xfrm rot="16200000">
              <a:off x="3092928" y="1237932"/>
              <a:ext cx="2857500" cy="38195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Nyíl: jobbra mutató 17">
              <a:extLst>
                <a:ext uri="{FF2B5EF4-FFF2-40B4-BE49-F238E27FC236}">
                  <a16:creationId xmlns:a16="http://schemas.microsoft.com/office/drawing/2014/main" id="{C0CD34BD-EE23-A980-AA44-0DA61706B1C6}"/>
                </a:ext>
              </a:extLst>
            </p:cNvPr>
            <p:cNvSpPr/>
            <p:nvPr/>
          </p:nvSpPr>
          <p:spPr>
            <a:xfrm>
              <a:off x="2235678" y="2069782"/>
              <a:ext cx="209550" cy="17780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19" name="Nyíl: jobbra mutató 18">
              <a:extLst>
                <a:ext uri="{FF2B5EF4-FFF2-40B4-BE49-F238E27FC236}">
                  <a16:creationId xmlns:a16="http://schemas.microsoft.com/office/drawing/2014/main" id="{A7E749EC-26A8-F9D9-685A-520F20A2FEDD}"/>
                </a:ext>
              </a:extLst>
            </p:cNvPr>
            <p:cNvSpPr/>
            <p:nvPr/>
          </p:nvSpPr>
          <p:spPr>
            <a:xfrm>
              <a:off x="1797528" y="1168082"/>
              <a:ext cx="1089979" cy="17145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0" name="Nyíl: jobbra mutató 19">
              <a:extLst>
                <a:ext uri="{FF2B5EF4-FFF2-40B4-BE49-F238E27FC236}">
                  <a16:creationId xmlns:a16="http://schemas.microsoft.com/office/drawing/2014/main" id="{D88B3BB1-4377-7CCC-1E2B-7B5C3C024C09}"/>
                </a:ext>
              </a:extLst>
            </p:cNvPr>
            <p:cNvSpPr/>
            <p:nvPr/>
          </p:nvSpPr>
          <p:spPr>
            <a:xfrm>
              <a:off x="1340328" y="710882"/>
              <a:ext cx="1987550" cy="15875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1" name="Nyíl: jobbra mutató 20">
              <a:extLst>
                <a:ext uri="{FF2B5EF4-FFF2-40B4-BE49-F238E27FC236}">
                  <a16:creationId xmlns:a16="http://schemas.microsoft.com/office/drawing/2014/main" id="{8C353FDF-9636-0DE2-337D-2753E54DDAC8}"/>
                </a:ext>
              </a:extLst>
            </p:cNvPr>
            <p:cNvSpPr/>
            <p:nvPr/>
          </p:nvSpPr>
          <p:spPr>
            <a:xfrm>
              <a:off x="902178" y="202882"/>
              <a:ext cx="2888616" cy="15240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</p:grpSp>
      <p:grpSp>
        <p:nvGrpSpPr>
          <p:cNvPr id="24" name="Csoportba foglalás 23">
            <a:extLst>
              <a:ext uri="{FF2B5EF4-FFF2-40B4-BE49-F238E27FC236}">
                <a16:creationId xmlns:a16="http://schemas.microsoft.com/office/drawing/2014/main" id="{AEBEF1AC-59C4-9F84-4F6A-DC6B925A1766}"/>
              </a:ext>
            </a:extLst>
          </p:cNvPr>
          <p:cNvGrpSpPr/>
          <p:nvPr/>
        </p:nvGrpSpPr>
        <p:grpSpPr>
          <a:xfrm>
            <a:off x="5994095" y="766488"/>
            <a:ext cx="5501640" cy="2430780"/>
            <a:chOff x="0" y="0"/>
            <a:chExt cx="5501640" cy="2430780"/>
          </a:xfrm>
        </p:grpSpPr>
        <p:sp>
          <p:nvSpPr>
            <p:cNvPr id="25" name="Téglalap: lekerekített 24">
              <a:extLst>
                <a:ext uri="{FF2B5EF4-FFF2-40B4-BE49-F238E27FC236}">
                  <a16:creationId xmlns:a16="http://schemas.microsoft.com/office/drawing/2014/main" id="{0F4D27B9-4922-0AA1-1400-AE71D02A834E}"/>
                </a:ext>
              </a:extLst>
            </p:cNvPr>
            <p:cNvSpPr/>
            <p:nvPr/>
          </p:nvSpPr>
          <p:spPr>
            <a:xfrm>
              <a:off x="0" y="0"/>
              <a:ext cx="5501640" cy="2430780"/>
            </a:xfrm>
            <a:prstGeom prst="roundRect">
              <a:avLst>
                <a:gd name="adj" fmla="val 8297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6" name="Téglalap: lekerekített 25">
              <a:extLst>
                <a:ext uri="{FF2B5EF4-FFF2-40B4-BE49-F238E27FC236}">
                  <a16:creationId xmlns:a16="http://schemas.microsoft.com/office/drawing/2014/main" id="{F813D603-8BD9-8DF9-AC3C-148025EB8501}"/>
                </a:ext>
              </a:extLst>
            </p:cNvPr>
            <p:cNvSpPr/>
            <p:nvPr/>
          </p:nvSpPr>
          <p:spPr>
            <a:xfrm rot="16200000">
              <a:off x="-422275" y="598805"/>
              <a:ext cx="1466850" cy="435930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EDF7921B-95D6-FF29-1F28-D0F7A23FD16A}"/>
                </a:ext>
              </a:extLst>
            </p:cNvPr>
            <p:cNvSpPr/>
            <p:nvPr/>
          </p:nvSpPr>
          <p:spPr>
            <a:xfrm rot="16200000">
              <a:off x="109855" y="589915"/>
              <a:ext cx="1466850" cy="45117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églalap: lekerekített 27">
              <a:extLst>
                <a:ext uri="{FF2B5EF4-FFF2-40B4-BE49-F238E27FC236}">
                  <a16:creationId xmlns:a16="http://schemas.microsoft.com/office/drawing/2014/main" id="{4432F699-D4C0-5AB4-A7F3-598CA2509067}"/>
                </a:ext>
              </a:extLst>
            </p:cNvPr>
            <p:cNvSpPr/>
            <p:nvPr/>
          </p:nvSpPr>
          <p:spPr>
            <a:xfrm rot="16200000">
              <a:off x="655320" y="563880"/>
              <a:ext cx="1466850" cy="47625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églalap: lekerekített 28">
              <a:extLst>
                <a:ext uri="{FF2B5EF4-FFF2-40B4-BE49-F238E27FC236}">
                  <a16:creationId xmlns:a16="http://schemas.microsoft.com/office/drawing/2014/main" id="{7C42888F-31A9-EF9F-11C1-2473CD14298B}"/>
                </a:ext>
              </a:extLst>
            </p:cNvPr>
            <p:cNvSpPr/>
            <p:nvPr/>
          </p:nvSpPr>
          <p:spPr>
            <a:xfrm rot="16200000">
              <a:off x="2694940" y="1023620"/>
              <a:ext cx="2308226" cy="3987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églalap: lekerekített 29">
              <a:extLst>
                <a:ext uri="{FF2B5EF4-FFF2-40B4-BE49-F238E27FC236}">
                  <a16:creationId xmlns:a16="http://schemas.microsoft.com/office/drawing/2014/main" id="{CEAA95A1-17F9-8C10-79BF-FDFD3F880D13}"/>
                </a:ext>
              </a:extLst>
            </p:cNvPr>
            <p:cNvSpPr/>
            <p:nvPr/>
          </p:nvSpPr>
          <p:spPr>
            <a:xfrm rot="16200000">
              <a:off x="1308417" y="1407478"/>
              <a:ext cx="1365250" cy="55816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 dirty="0" err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SinusiodalPositionEmbedding</a:t>
              </a:r>
              <a:endParaRPr lang="hu-HU" sz="1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églalap: lekerekített 30">
              <a:extLst>
                <a:ext uri="{FF2B5EF4-FFF2-40B4-BE49-F238E27FC236}">
                  <a16:creationId xmlns:a16="http://schemas.microsoft.com/office/drawing/2014/main" id="{8814A1D6-7BD8-FC84-7284-15E90B0CD8E0}"/>
                </a:ext>
              </a:extLst>
            </p:cNvPr>
            <p:cNvSpPr/>
            <p:nvPr/>
          </p:nvSpPr>
          <p:spPr>
            <a:xfrm rot="16200000">
              <a:off x="3153331" y="1019254"/>
              <a:ext cx="2308384" cy="39021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églalap: lekerekített 31">
              <a:extLst>
                <a:ext uri="{FF2B5EF4-FFF2-40B4-BE49-F238E27FC236}">
                  <a16:creationId xmlns:a16="http://schemas.microsoft.com/office/drawing/2014/main" id="{76A96FA5-3EF9-9FAC-A5F5-898C199CA973}"/>
                </a:ext>
              </a:extLst>
            </p:cNvPr>
            <p:cNvSpPr/>
            <p:nvPr/>
          </p:nvSpPr>
          <p:spPr>
            <a:xfrm rot="16200000">
              <a:off x="3611881" y="1037589"/>
              <a:ext cx="2291079" cy="37211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Téglalap: lekerekített 32">
              <a:extLst>
                <a:ext uri="{FF2B5EF4-FFF2-40B4-BE49-F238E27FC236}">
                  <a16:creationId xmlns:a16="http://schemas.microsoft.com/office/drawing/2014/main" id="{7E767A78-2E13-6810-0CB1-3D3F206345D1}"/>
                </a:ext>
              </a:extLst>
            </p:cNvPr>
            <p:cNvSpPr/>
            <p:nvPr/>
          </p:nvSpPr>
          <p:spPr>
            <a:xfrm rot="16200000">
              <a:off x="4064556" y="1018619"/>
              <a:ext cx="2278539" cy="3933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Téglalap: lekerekített 33">
              <a:extLst>
                <a:ext uri="{FF2B5EF4-FFF2-40B4-BE49-F238E27FC236}">
                  <a16:creationId xmlns:a16="http://schemas.microsoft.com/office/drawing/2014/main" id="{658DFC4A-8785-B208-909C-1124456BF8E0}"/>
                </a:ext>
              </a:extLst>
            </p:cNvPr>
            <p:cNvSpPr/>
            <p:nvPr/>
          </p:nvSpPr>
          <p:spPr>
            <a:xfrm rot="16200000">
              <a:off x="1845627" y="1510348"/>
              <a:ext cx="1365250" cy="3683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Téglalap: lekerekített 34">
              <a:extLst>
                <a:ext uri="{FF2B5EF4-FFF2-40B4-BE49-F238E27FC236}">
                  <a16:creationId xmlns:a16="http://schemas.microsoft.com/office/drawing/2014/main" id="{463E1984-5F46-4C5F-A28E-46FE6042D7A6}"/>
                </a:ext>
              </a:extLst>
            </p:cNvPr>
            <p:cNvSpPr/>
            <p:nvPr/>
          </p:nvSpPr>
          <p:spPr>
            <a:xfrm rot="16200000">
              <a:off x="2300923" y="1516062"/>
              <a:ext cx="1340485" cy="36449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églalap: lekerekített 35">
              <a:extLst>
                <a:ext uri="{FF2B5EF4-FFF2-40B4-BE49-F238E27FC236}">
                  <a16:creationId xmlns:a16="http://schemas.microsoft.com/office/drawing/2014/main" id="{3A385623-259E-6EC4-7B44-C68FC44D3D70}"/>
                </a:ext>
              </a:extLst>
            </p:cNvPr>
            <p:cNvSpPr/>
            <p:nvPr/>
          </p:nvSpPr>
          <p:spPr>
            <a:xfrm rot="16200000">
              <a:off x="2244090" y="1040130"/>
              <a:ext cx="2307588" cy="364492"/>
            </a:xfrm>
            <a:prstGeom prst="roundRect">
              <a:avLst/>
            </a:prstGeom>
            <a:solidFill>
              <a:srgbClr val="FFFFCC"/>
            </a:solidFill>
            <a:ln>
              <a:solidFill>
                <a:srgbClr val="FFFF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Add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Csoportba foglalás 38">
            <a:extLst>
              <a:ext uri="{FF2B5EF4-FFF2-40B4-BE49-F238E27FC236}">
                <a16:creationId xmlns:a16="http://schemas.microsoft.com/office/drawing/2014/main" id="{9EB30917-718A-65AE-31AA-15C496ABE70F}"/>
              </a:ext>
            </a:extLst>
          </p:cNvPr>
          <p:cNvGrpSpPr/>
          <p:nvPr/>
        </p:nvGrpSpPr>
        <p:grpSpPr>
          <a:xfrm>
            <a:off x="6016955" y="3599292"/>
            <a:ext cx="5501640" cy="2430780"/>
            <a:chOff x="0" y="0"/>
            <a:chExt cx="5501640" cy="2430780"/>
          </a:xfrm>
        </p:grpSpPr>
        <p:sp>
          <p:nvSpPr>
            <p:cNvPr id="40" name="Téglalap: lekerekített 39">
              <a:extLst>
                <a:ext uri="{FF2B5EF4-FFF2-40B4-BE49-F238E27FC236}">
                  <a16:creationId xmlns:a16="http://schemas.microsoft.com/office/drawing/2014/main" id="{35C14A22-16C5-599D-1943-9BA0D06E381C}"/>
                </a:ext>
              </a:extLst>
            </p:cNvPr>
            <p:cNvSpPr/>
            <p:nvPr/>
          </p:nvSpPr>
          <p:spPr>
            <a:xfrm>
              <a:off x="0" y="0"/>
              <a:ext cx="5501640" cy="2430780"/>
            </a:xfrm>
            <a:prstGeom prst="roundRect">
              <a:avLst>
                <a:gd name="adj" fmla="val 8297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 dirty="0"/>
            </a:p>
          </p:txBody>
        </p:sp>
        <p:sp>
          <p:nvSpPr>
            <p:cNvPr id="41" name="Téglalap: lekerekített 40">
              <a:extLst>
                <a:ext uri="{FF2B5EF4-FFF2-40B4-BE49-F238E27FC236}">
                  <a16:creationId xmlns:a16="http://schemas.microsoft.com/office/drawing/2014/main" id="{D7049906-2807-E6D1-74CA-30396543A4FE}"/>
                </a:ext>
              </a:extLst>
            </p:cNvPr>
            <p:cNvSpPr/>
            <p:nvPr/>
          </p:nvSpPr>
          <p:spPr>
            <a:xfrm rot="16200000">
              <a:off x="-422275" y="598805"/>
              <a:ext cx="1466850" cy="435930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églalap: lekerekített 41">
              <a:extLst>
                <a:ext uri="{FF2B5EF4-FFF2-40B4-BE49-F238E27FC236}">
                  <a16:creationId xmlns:a16="http://schemas.microsoft.com/office/drawing/2014/main" id="{6D78B56C-19ED-6A1B-099D-25CE4968379E}"/>
                </a:ext>
              </a:extLst>
            </p:cNvPr>
            <p:cNvSpPr/>
            <p:nvPr/>
          </p:nvSpPr>
          <p:spPr>
            <a:xfrm rot="16200000">
              <a:off x="109855" y="589915"/>
              <a:ext cx="1466850" cy="45117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églalap: lekerekített 42">
              <a:extLst>
                <a:ext uri="{FF2B5EF4-FFF2-40B4-BE49-F238E27FC236}">
                  <a16:creationId xmlns:a16="http://schemas.microsoft.com/office/drawing/2014/main" id="{1CC0695C-6D44-9127-0D54-F25629A9642E}"/>
                </a:ext>
              </a:extLst>
            </p:cNvPr>
            <p:cNvSpPr/>
            <p:nvPr/>
          </p:nvSpPr>
          <p:spPr>
            <a:xfrm rot="16200000">
              <a:off x="655320" y="563880"/>
              <a:ext cx="1466850" cy="47625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églalap: lekerekített 43">
              <a:extLst>
                <a:ext uri="{FF2B5EF4-FFF2-40B4-BE49-F238E27FC236}">
                  <a16:creationId xmlns:a16="http://schemas.microsoft.com/office/drawing/2014/main" id="{76672F12-7B68-6205-2C94-392FA84329E0}"/>
                </a:ext>
              </a:extLst>
            </p:cNvPr>
            <p:cNvSpPr/>
            <p:nvPr/>
          </p:nvSpPr>
          <p:spPr>
            <a:xfrm rot="16200000">
              <a:off x="2694940" y="1023620"/>
              <a:ext cx="2308226" cy="3987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églalap: lekerekített 44">
              <a:extLst>
                <a:ext uri="{FF2B5EF4-FFF2-40B4-BE49-F238E27FC236}">
                  <a16:creationId xmlns:a16="http://schemas.microsoft.com/office/drawing/2014/main" id="{36321CC2-8C4C-CAD9-48F0-9C0A8BA0F6FA}"/>
                </a:ext>
              </a:extLst>
            </p:cNvPr>
            <p:cNvSpPr/>
            <p:nvPr/>
          </p:nvSpPr>
          <p:spPr>
            <a:xfrm rot="16200000">
              <a:off x="1308417" y="1407478"/>
              <a:ext cx="1365250" cy="55816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SinusiodalPositionEmbedding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églalap: lekerekített 45">
              <a:extLst>
                <a:ext uri="{FF2B5EF4-FFF2-40B4-BE49-F238E27FC236}">
                  <a16:creationId xmlns:a16="http://schemas.microsoft.com/office/drawing/2014/main" id="{C535D637-83D3-E24F-6D45-EB1897372ADE}"/>
                </a:ext>
              </a:extLst>
            </p:cNvPr>
            <p:cNvSpPr/>
            <p:nvPr/>
          </p:nvSpPr>
          <p:spPr>
            <a:xfrm rot="16200000">
              <a:off x="3153331" y="1019254"/>
              <a:ext cx="2308384" cy="39021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Téglalap: lekerekített 46">
              <a:extLst>
                <a:ext uri="{FF2B5EF4-FFF2-40B4-BE49-F238E27FC236}">
                  <a16:creationId xmlns:a16="http://schemas.microsoft.com/office/drawing/2014/main" id="{A3220B4B-2B7A-890F-09C4-5F2D6CCC309C}"/>
                </a:ext>
              </a:extLst>
            </p:cNvPr>
            <p:cNvSpPr/>
            <p:nvPr/>
          </p:nvSpPr>
          <p:spPr>
            <a:xfrm rot="16200000">
              <a:off x="3611881" y="1037589"/>
              <a:ext cx="2291079" cy="37211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Téglalap: lekerekített 47">
              <a:extLst>
                <a:ext uri="{FF2B5EF4-FFF2-40B4-BE49-F238E27FC236}">
                  <a16:creationId xmlns:a16="http://schemas.microsoft.com/office/drawing/2014/main" id="{BCF8A23C-7B80-D220-C2C7-BEE879F102B7}"/>
                </a:ext>
              </a:extLst>
            </p:cNvPr>
            <p:cNvSpPr/>
            <p:nvPr/>
          </p:nvSpPr>
          <p:spPr>
            <a:xfrm rot="16200000">
              <a:off x="4064556" y="1018619"/>
              <a:ext cx="2278539" cy="3933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ConvTranspose2D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églalap: lekerekített 48">
              <a:extLst>
                <a:ext uri="{FF2B5EF4-FFF2-40B4-BE49-F238E27FC236}">
                  <a16:creationId xmlns:a16="http://schemas.microsoft.com/office/drawing/2014/main" id="{FAF670F7-D557-44BD-6B1C-C019A442C736}"/>
                </a:ext>
              </a:extLst>
            </p:cNvPr>
            <p:cNvSpPr/>
            <p:nvPr/>
          </p:nvSpPr>
          <p:spPr>
            <a:xfrm rot="16200000">
              <a:off x="1845627" y="1510348"/>
              <a:ext cx="1365250" cy="3683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Téglalap: lekerekített 49">
              <a:extLst>
                <a:ext uri="{FF2B5EF4-FFF2-40B4-BE49-F238E27FC236}">
                  <a16:creationId xmlns:a16="http://schemas.microsoft.com/office/drawing/2014/main" id="{FC0F5FDA-D352-E33D-F5F5-EDC81ED60761}"/>
                </a:ext>
              </a:extLst>
            </p:cNvPr>
            <p:cNvSpPr/>
            <p:nvPr/>
          </p:nvSpPr>
          <p:spPr>
            <a:xfrm rot="16200000">
              <a:off x="2300923" y="1516062"/>
              <a:ext cx="1340485" cy="36449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églalap: lekerekített 50">
              <a:extLst>
                <a:ext uri="{FF2B5EF4-FFF2-40B4-BE49-F238E27FC236}">
                  <a16:creationId xmlns:a16="http://schemas.microsoft.com/office/drawing/2014/main" id="{806434CD-6595-ED02-43E2-8EF6995828B2}"/>
                </a:ext>
              </a:extLst>
            </p:cNvPr>
            <p:cNvSpPr/>
            <p:nvPr/>
          </p:nvSpPr>
          <p:spPr>
            <a:xfrm rot="16200000">
              <a:off x="2244090" y="1040130"/>
              <a:ext cx="2307588" cy="364492"/>
            </a:xfrm>
            <a:prstGeom prst="roundRect">
              <a:avLst/>
            </a:prstGeom>
            <a:solidFill>
              <a:srgbClr val="FFFFCC"/>
            </a:solidFill>
            <a:ln>
              <a:solidFill>
                <a:srgbClr val="FFFF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Add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3" name="Összekötő: görbe 52">
            <a:extLst>
              <a:ext uri="{FF2B5EF4-FFF2-40B4-BE49-F238E27FC236}">
                <a16:creationId xmlns:a16="http://schemas.microsoft.com/office/drawing/2014/main" id="{31620E4B-1AD2-627F-C9F8-37956B1BF5B5}"/>
              </a:ext>
            </a:extLst>
          </p:cNvPr>
          <p:cNvCxnSpPr>
            <a:cxnSpLocks/>
            <a:stCxn id="25" idx="1"/>
            <a:endCxn id="9" idx="3"/>
          </p:cNvCxnSpPr>
          <p:nvPr/>
        </p:nvCxnSpPr>
        <p:spPr>
          <a:xfrm rot="10800000" flipV="1">
            <a:off x="1425245" y="1981878"/>
            <a:ext cx="4568851" cy="332740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Összekötő: görbe 54">
            <a:extLst>
              <a:ext uri="{FF2B5EF4-FFF2-40B4-BE49-F238E27FC236}">
                <a16:creationId xmlns:a16="http://schemas.microsoft.com/office/drawing/2014/main" id="{5A288CD6-FA24-E360-3255-DEBD1AC6DC04}"/>
              </a:ext>
            </a:extLst>
          </p:cNvPr>
          <p:cNvCxnSpPr>
            <a:cxnSpLocks/>
            <a:stCxn id="25" idx="1"/>
            <a:endCxn id="10" idx="3"/>
          </p:cNvCxnSpPr>
          <p:nvPr/>
        </p:nvCxnSpPr>
        <p:spPr>
          <a:xfrm rot="10800000" flipV="1">
            <a:off x="1868763" y="1981878"/>
            <a:ext cx="4125333" cy="844232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Összekötő: görbe 57">
            <a:extLst>
              <a:ext uri="{FF2B5EF4-FFF2-40B4-BE49-F238E27FC236}">
                <a16:creationId xmlns:a16="http://schemas.microsoft.com/office/drawing/2014/main" id="{132DD265-6678-C960-4D85-8DB6F8D28DC6}"/>
              </a:ext>
            </a:extLst>
          </p:cNvPr>
          <p:cNvCxnSpPr>
            <a:cxnSpLocks/>
            <a:stCxn id="25" idx="1"/>
            <a:endCxn id="11" idx="3"/>
          </p:cNvCxnSpPr>
          <p:nvPr/>
        </p:nvCxnSpPr>
        <p:spPr>
          <a:xfrm rot="10800000" flipV="1">
            <a:off x="2310693" y="1981878"/>
            <a:ext cx="3683403" cy="1349692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Összekötő: görbe 60">
            <a:extLst>
              <a:ext uri="{FF2B5EF4-FFF2-40B4-BE49-F238E27FC236}">
                <a16:creationId xmlns:a16="http://schemas.microsoft.com/office/drawing/2014/main" id="{C86233B5-7CAC-A68B-3336-B7398F122DC6}"/>
              </a:ext>
            </a:extLst>
          </p:cNvPr>
          <p:cNvCxnSpPr>
            <a:cxnSpLocks/>
            <a:stCxn id="25" idx="1"/>
            <a:endCxn id="12" idx="3"/>
          </p:cNvCxnSpPr>
          <p:nvPr/>
        </p:nvCxnSpPr>
        <p:spPr>
          <a:xfrm rot="10800000" flipV="1">
            <a:off x="2762465" y="1981878"/>
            <a:ext cx="3231631" cy="1730374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Összekötő: görbe 63">
            <a:extLst>
              <a:ext uri="{FF2B5EF4-FFF2-40B4-BE49-F238E27FC236}">
                <a16:creationId xmlns:a16="http://schemas.microsoft.com/office/drawing/2014/main" id="{3361CB2F-A0E3-659D-BB3A-85E3FD91B072}"/>
              </a:ext>
            </a:extLst>
          </p:cNvPr>
          <p:cNvCxnSpPr>
            <a:cxnSpLocks/>
            <a:stCxn id="40" idx="1"/>
            <a:endCxn id="16" idx="1"/>
          </p:cNvCxnSpPr>
          <p:nvPr/>
        </p:nvCxnSpPr>
        <p:spPr>
          <a:xfrm rot="10800000" flipV="1">
            <a:off x="3492665" y="4814681"/>
            <a:ext cx="2524290" cy="354895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Összekötő: görbe 67">
            <a:extLst>
              <a:ext uri="{FF2B5EF4-FFF2-40B4-BE49-F238E27FC236}">
                <a16:creationId xmlns:a16="http://schemas.microsoft.com/office/drawing/2014/main" id="{530E1D2D-0CCD-7358-CADA-F9FE5EDEDDBC}"/>
              </a:ext>
            </a:extLst>
          </p:cNvPr>
          <p:cNvCxnSpPr>
            <a:cxnSpLocks/>
            <a:stCxn id="40" idx="1"/>
            <a:endCxn id="15" idx="1"/>
          </p:cNvCxnSpPr>
          <p:nvPr/>
        </p:nvCxnSpPr>
        <p:spPr>
          <a:xfrm rot="10800000" flipV="1">
            <a:off x="3942531" y="4814681"/>
            <a:ext cx="2074424" cy="353943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Összekötő: görbe 72">
            <a:extLst>
              <a:ext uri="{FF2B5EF4-FFF2-40B4-BE49-F238E27FC236}">
                <a16:creationId xmlns:a16="http://schemas.microsoft.com/office/drawing/2014/main" id="{18646614-2B5E-2E34-FF4A-25876FB7EDE2}"/>
              </a:ext>
            </a:extLst>
          </p:cNvPr>
          <p:cNvCxnSpPr>
            <a:cxnSpLocks/>
            <a:stCxn id="40" idx="1"/>
            <a:endCxn id="14" idx="1"/>
          </p:cNvCxnSpPr>
          <p:nvPr/>
        </p:nvCxnSpPr>
        <p:spPr>
          <a:xfrm rot="10800000" flipV="1">
            <a:off x="4395893" y="4814682"/>
            <a:ext cx="1621063" cy="350134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Összekötő: görbe 75">
            <a:extLst>
              <a:ext uri="{FF2B5EF4-FFF2-40B4-BE49-F238E27FC236}">
                <a16:creationId xmlns:a16="http://schemas.microsoft.com/office/drawing/2014/main" id="{96EBBB41-BF88-9857-43ED-0B4247532EB3}"/>
              </a:ext>
            </a:extLst>
          </p:cNvPr>
          <p:cNvCxnSpPr>
            <a:cxnSpLocks/>
            <a:stCxn id="40" idx="1"/>
            <a:endCxn id="13" idx="1"/>
          </p:cNvCxnSpPr>
          <p:nvPr/>
        </p:nvCxnSpPr>
        <p:spPr>
          <a:xfrm rot="10800000" flipV="1">
            <a:off x="4866713" y="4814682"/>
            <a:ext cx="1150243" cy="344736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24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39B9DC-EB43-C1DA-D7E4-67C37C3D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models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D061631-EAC5-5059-0864-26F93CCFB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68E0260-CEB3-75FD-FCE7-BE7EA33DB9C7}"/>
              </a:ext>
            </a:extLst>
          </p:cNvPr>
          <p:cNvSpPr txBox="1"/>
          <p:nvPr/>
        </p:nvSpPr>
        <p:spPr>
          <a:xfrm>
            <a:off x="1066800" y="2014194"/>
            <a:ext cx="4609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using</a:t>
            </a:r>
            <a:r>
              <a:rPr lang="hu-HU" sz="2400" dirty="0"/>
              <a:t> </a:t>
            </a:r>
            <a:r>
              <a:rPr lang="hu-HU" sz="2400" dirty="0" err="1"/>
              <a:t>Pytorch</a:t>
            </a:r>
            <a:r>
              <a:rPr lang="hu-HU" sz="2400" dirty="0"/>
              <a:t> + </a:t>
            </a:r>
            <a:r>
              <a:rPr lang="hu-HU" sz="2400" dirty="0" err="1"/>
              <a:t>Ligthning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LightningModule</a:t>
            </a:r>
            <a:r>
              <a:rPr lang="hu-HU" sz="2400" dirty="0"/>
              <a:t> </a:t>
            </a:r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pipeline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Diffusion</a:t>
            </a:r>
            <a:r>
              <a:rPr lang="hu-HU" sz="2400" dirty="0"/>
              <a:t> </a:t>
            </a:r>
            <a:r>
              <a:rPr lang="hu-HU" sz="2400" dirty="0" err="1"/>
              <a:t>model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running</a:t>
            </a:r>
            <a:r>
              <a:rPr lang="hu-HU" sz="2400" dirty="0"/>
              <a:t> </a:t>
            </a:r>
            <a:r>
              <a:rPr lang="hu-HU" sz="2400" dirty="0" err="1"/>
              <a:t>on</a:t>
            </a:r>
            <a:r>
              <a:rPr lang="hu-HU" sz="2400" dirty="0"/>
              <a:t> Komondor</a:t>
            </a:r>
          </a:p>
        </p:txBody>
      </p:sp>
      <p:pic>
        <p:nvPicPr>
          <p:cNvPr id="7" name="Kép 6" descr="A képen szöveg, sor, képernyőkép, Diagram látható&#10;&#10;Automatikusan generált leírás">
            <a:extLst>
              <a:ext uri="{FF2B5EF4-FFF2-40B4-BE49-F238E27FC236}">
                <a16:creationId xmlns:a16="http://schemas.microsoft.com/office/drawing/2014/main" id="{830B4A71-CBC1-B94D-0D6E-79577EE51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611" y="2014194"/>
            <a:ext cx="5739409" cy="301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79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1F996B-33B2-D650-1916-DA34D0079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Hyperparameter</a:t>
            </a:r>
            <a:r>
              <a:rPr lang="hu-HU" dirty="0"/>
              <a:t> </a:t>
            </a:r>
            <a:r>
              <a:rPr lang="hu-HU" dirty="0" err="1"/>
              <a:t>optimization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AF692A9-1DDA-3862-507B-AB4E2F5F2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pic>
        <p:nvPicPr>
          <p:cNvPr id="7" name="Kép 6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0A68916E-B3FA-7075-DDBC-DACC48039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870533"/>
            <a:ext cx="5933440" cy="311693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6D0B36F5-0720-E982-DE47-0F93549B84CE}"/>
              </a:ext>
            </a:extLst>
          </p:cNvPr>
          <p:cNvSpPr txBox="1"/>
          <p:nvPr/>
        </p:nvSpPr>
        <p:spPr>
          <a:xfrm>
            <a:off x="7256794" y="1870533"/>
            <a:ext cx="3824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using</a:t>
            </a:r>
            <a:r>
              <a:rPr lang="hu-HU" sz="2400" dirty="0"/>
              <a:t> </a:t>
            </a:r>
            <a:r>
              <a:rPr lang="hu-HU" sz="2400" dirty="0" err="1"/>
              <a:t>wandb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Bayesian</a:t>
            </a:r>
            <a:r>
              <a:rPr lang="hu-HU" sz="2400" dirty="0"/>
              <a:t> </a:t>
            </a:r>
            <a:r>
              <a:rPr lang="hu-HU" sz="2400" dirty="0" err="1"/>
              <a:t>hyperopt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both</a:t>
            </a:r>
            <a:r>
              <a:rPr lang="hu-HU" sz="2400" dirty="0"/>
              <a:t> </a:t>
            </a:r>
            <a:r>
              <a:rPr lang="hu-HU" sz="2400" dirty="0" err="1"/>
              <a:t>datasets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running</a:t>
            </a:r>
            <a:r>
              <a:rPr lang="hu-HU" sz="2400" dirty="0"/>
              <a:t> </a:t>
            </a:r>
            <a:r>
              <a:rPr lang="hu-HU" sz="2400" dirty="0" err="1"/>
              <a:t>on</a:t>
            </a:r>
            <a:r>
              <a:rPr lang="hu-HU" sz="2400" dirty="0"/>
              <a:t> Komondor</a:t>
            </a:r>
          </a:p>
        </p:txBody>
      </p:sp>
    </p:spTree>
    <p:extLst>
      <p:ext uri="{BB962C8B-B14F-4D97-AF65-F5344CB8AC3E}">
        <p14:creationId xmlns:p14="http://schemas.microsoft.com/office/powerpoint/2010/main" val="178992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F28C4A-0409-BA9F-D8BB-73FFE6A1D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hu-HU" dirty="0" err="1"/>
              <a:t>Evaluation</a:t>
            </a:r>
            <a:r>
              <a:rPr lang="hu-HU" dirty="0"/>
              <a:t> of </a:t>
            </a:r>
            <a:r>
              <a:rPr lang="hu-HU" dirty="0" err="1"/>
              <a:t>models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E09526-27B3-6BB9-D903-163D95C288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5CFBBC46-FD46-4232-8D25-D1021A4A7771}" type="datetime1">
              <a:rPr lang="hu-HU" smtClean="0"/>
              <a:pPr rtl="0">
                <a:spcAft>
                  <a:spcPts val="600"/>
                </a:spcAft>
              </a:pPr>
              <a:t>2024. 12. 08.</a:t>
            </a:fld>
            <a:endParaRPr lang="en-US"/>
          </a:p>
        </p:txBody>
      </p:sp>
      <p:graphicFrame>
        <p:nvGraphicFramePr>
          <p:cNvPr id="5" name="Táblázat 4">
            <a:extLst>
              <a:ext uri="{FF2B5EF4-FFF2-40B4-BE49-F238E27FC236}">
                <a16:creationId xmlns:a16="http://schemas.microsoft.com/office/drawing/2014/main" id="{A58D9A8D-4797-4266-0A7B-9056C352C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152278"/>
              </p:ext>
            </p:extLst>
          </p:nvPr>
        </p:nvGraphicFramePr>
        <p:xfrm>
          <a:off x="6645916" y="2153920"/>
          <a:ext cx="4398003" cy="2403035"/>
        </p:xfrm>
        <a:graphic>
          <a:graphicData uri="http://schemas.openxmlformats.org/drawingml/2006/table">
            <a:tbl>
              <a:tblPr firstRow="1" firstCol="1" bandRow="1">
                <a:tableStyleId>{8EC20E35-A176-4012-BC5E-935CFFF8708E}</a:tableStyleId>
              </a:tblPr>
              <a:tblGrid>
                <a:gridCol w="765821">
                  <a:extLst>
                    <a:ext uri="{9D8B030D-6E8A-4147-A177-3AD203B41FA5}">
                      <a16:colId xmlns:a16="http://schemas.microsoft.com/office/drawing/2014/main" val="1713314895"/>
                    </a:ext>
                  </a:extLst>
                </a:gridCol>
                <a:gridCol w="830658">
                  <a:extLst>
                    <a:ext uri="{9D8B030D-6E8A-4147-A177-3AD203B41FA5}">
                      <a16:colId xmlns:a16="http://schemas.microsoft.com/office/drawing/2014/main" val="2391967075"/>
                    </a:ext>
                  </a:extLst>
                </a:gridCol>
                <a:gridCol w="891894">
                  <a:extLst>
                    <a:ext uri="{9D8B030D-6E8A-4147-A177-3AD203B41FA5}">
                      <a16:colId xmlns:a16="http://schemas.microsoft.com/office/drawing/2014/main" val="567582017"/>
                    </a:ext>
                  </a:extLst>
                </a:gridCol>
                <a:gridCol w="830658">
                  <a:extLst>
                    <a:ext uri="{9D8B030D-6E8A-4147-A177-3AD203B41FA5}">
                      <a16:colId xmlns:a16="http://schemas.microsoft.com/office/drawing/2014/main" val="2261400500"/>
                    </a:ext>
                  </a:extLst>
                </a:gridCol>
                <a:gridCol w="1078972">
                  <a:extLst>
                    <a:ext uri="{9D8B030D-6E8A-4147-A177-3AD203B41FA5}">
                      <a16:colId xmlns:a16="http://schemas.microsoft.com/office/drawing/2014/main" val="2691647002"/>
                    </a:ext>
                  </a:extLst>
                </a:gridCol>
              </a:tblGrid>
              <a:tr h="84461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model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FID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mean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std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loss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4000370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26,072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1,568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7871698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18,794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1,186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0,037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572791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16,499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1,605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0,041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2002913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b="1" dirty="0">
                          <a:effectLst/>
                        </a:rPr>
                        <a:t>16,39</a:t>
                      </a:r>
                      <a:endParaRPr lang="hu-HU" sz="1300" b="1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1,374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0193271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16,606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1,349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8503864"/>
                  </a:ext>
                </a:extLst>
              </a:tr>
            </a:tbl>
          </a:graphicData>
        </a:graphic>
      </p:graphicFrame>
      <p:graphicFrame>
        <p:nvGraphicFramePr>
          <p:cNvPr id="7" name="Tartalom helye 4">
            <a:extLst>
              <a:ext uri="{FF2B5EF4-FFF2-40B4-BE49-F238E27FC236}">
                <a16:creationId xmlns:a16="http://schemas.microsoft.com/office/drawing/2014/main" id="{69089C54-D2B3-2982-FBE9-BB90F7A4AE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7082343"/>
              </p:ext>
            </p:extLst>
          </p:nvPr>
        </p:nvGraphicFramePr>
        <p:xfrm>
          <a:off x="1847846" y="1903958"/>
          <a:ext cx="3698239" cy="3483353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699573">
                  <a:extLst>
                    <a:ext uri="{9D8B030D-6E8A-4147-A177-3AD203B41FA5}">
                      <a16:colId xmlns:a16="http://schemas.microsoft.com/office/drawing/2014/main" val="452195917"/>
                    </a:ext>
                  </a:extLst>
                </a:gridCol>
                <a:gridCol w="762788">
                  <a:extLst>
                    <a:ext uri="{9D8B030D-6E8A-4147-A177-3AD203B41FA5}">
                      <a16:colId xmlns:a16="http://schemas.microsoft.com/office/drawing/2014/main" val="4272543561"/>
                    </a:ext>
                  </a:extLst>
                </a:gridCol>
                <a:gridCol w="822490">
                  <a:extLst>
                    <a:ext uri="{9D8B030D-6E8A-4147-A177-3AD203B41FA5}">
                      <a16:colId xmlns:a16="http://schemas.microsoft.com/office/drawing/2014/main" val="1189141969"/>
                    </a:ext>
                  </a:extLst>
                </a:gridCol>
                <a:gridCol w="657430">
                  <a:extLst>
                    <a:ext uri="{9D8B030D-6E8A-4147-A177-3AD203B41FA5}">
                      <a16:colId xmlns:a16="http://schemas.microsoft.com/office/drawing/2014/main" val="662717443"/>
                    </a:ext>
                  </a:extLst>
                </a:gridCol>
                <a:gridCol w="755958">
                  <a:extLst>
                    <a:ext uri="{9D8B030D-6E8A-4147-A177-3AD203B41FA5}">
                      <a16:colId xmlns:a16="http://schemas.microsoft.com/office/drawing/2014/main" val="2267016110"/>
                    </a:ext>
                  </a:extLst>
                </a:gridCol>
              </a:tblGrid>
              <a:tr h="72654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model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FID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mean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</a:rPr>
                        <a:t>IS std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loss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82505982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60,68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1,328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0,021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669619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19,33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1,527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0,026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0,059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3912616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100,41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2,485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0,123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8692387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17,958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1,579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856270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14,353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1,738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2772373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15,57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1,562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0,029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0,077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50741224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b="1" dirty="0">
                          <a:effectLst/>
                        </a:rPr>
                        <a:t>8,477</a:t>
                      </a:r>
                      <a:endParaRPr lang="hu-HU" sz="1300" b="1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1,628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0984157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25,804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0,073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7051482"/>
                  </a:ext>
                </a:extLst>
              </a:tr>
            </a:tbl>
          </a:graphicData>
        </a:graphic>
      </p:graphicFrame>
      <p:sp>
        <p:nvSpPr>
          <p:cNvPr id="8" name="Szövegdoboz 7">
            <a:extLst>
              <a:ext uri="{FF2B5EF4-FFF2-40B4-BE49-F238E27FC236}">
                <a16:creationId xmlns:a16="http://schemas.microsoft.com/office/drawing/2014/main" id="{D3D92F73-E116-DE68-EC9B-2C8D6A8BE8EE}"/>
              </a:ext>
            </a:extLst>
          </p:cNvPr>
          <p:cNvSpPr txBox="1"/>
          <p:nvPr/>
        </p:nvSpPr>
        <p:spPr>
          <a:xfrm>
            <a:off x="1847846" y="549298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Result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Flowers102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FCF9B035-827B-6571-BFA5-3772D09C7DBB}"/>
              </a:ext>
            </a:extLst>
          </p:cNvPr>
          <p:cNvSpPr txBox="1"/>
          <p:nvPr/>
        </p:nvSpPr>
        <p:spPr>
          <a:xfrm>
            <a:off x="6645916" y="4616131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Result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CelebA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652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C17B86-7288-2259-3D74-642885FDC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Generated</a:t>
            </a:r>
            <a:r>
              <a:rPr lang="hu-HU" dirty="0"/>
              <a:t> </a:t>
            </a:r>
            <a:r>
              <a:rPr lang="hu-HU" dirty="0" err="1"/>
              <a:t>images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19DF034-FC98-B2F6-EC53-C53A3FAC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2024. 12. 08.</a:t>
            </a:fld>
            <a:endParaRPr lang="en-US"/>
          </a:p>
        </p:txBody>
      </p:sp>
      <p:pic>
        <p:nvPicPr>
          <p:cNvPr id="6" name="Kép 5" descr="A képen kollázs, Orgona, mozaik, ibolya látható&#10;&#10;Automatikusan generált leírás">
            <a:extLst>
              <a:ext uri="{FF2B5EF4-FFF2-40B4-BE49-F238E27FC236}">
                <a16:creationId xmlns:a16="http://schemas.microsoft.com/office/drawing/2014/main" id="{89BF8B53-D4C2-CA07-57D7-BD56B3AF3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90" y="2014194"/>
            <a:ext cx="3600000" cy="3600000"/>
          </a:xfrm>
          <a:prstGeom prst="rect">
            <a:avLst/>
          </a:prstGeom>
        </p:spPr>
      </p:pic>
      <p:pic>
        <p:nvPicPr>
          <p:cNvPr id="8" name="Kép 7" descr="A képen Emberi arc, kollázs, személy, Fotómontázs látható&#10;&#10;Automatikusan generált leírás">
            <a:extLst>
              <a:ext uri="{FF2B5EF4-FFF2-40B4-BE49-F238E27FC236}">
                <a16:creationId xmlns:a16="http://schemas.microsoft.com/office/drawing/2014/main" id="{266997D0-1283-81B9-76F5-A783FC983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580" y="2014194"/>
            <a:ext cx="3600000" cy="3600000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07712F29-1F0A-131B-6BC9-125CE48A4943}"/>
              </a:ext>
            </a:extLst>
          </p:cNvPr>
          <p:cNvSpPr txBox="1"/>
          <p:nvPr/>
        </p:nvSpPr>
        <p:spPr>
          <a:xfrm>
            <a:off x="2069690" y="56657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Best </a:t>
            </a:r>
            <a:r>
              <a:rPr lang="hu-HU" dirty="0" err="1"/>
              <a:t>with</a:t>
            </a:r>
            <a:r>
              <a:rPr lang="hu-HU" dirty="0"/>
              <a:t> Flowers102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277B851-96E3-C6F2-4658-B8BB9C0E45F6}"/>
              </a:ext>
            </a:extLst>
          </p:cNvPr>
          <p:cNvSpPr txBox="1"/>
          <p:nvPr/>
        </p:nvSpPr>
        <p:spPr>
          <a:xfrm>
            <a:off x="6672580" y="56657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Best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CelebA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002013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27_TF56410444" id="{8D3809E1-149C-4517-A9A7-9F27100F8A17}" vid="{4183686B-09B9-44C9-8D08-41C3CEA21EB0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{D3179B79-9A0D-44D0-B28E-0AC36E15FD9B}tf56410444_win32</Template>
  <TotalTime>67</TotalTime>
  <Words>267</Words>
  <Application>Microsoft Office PowerPoint</Application>
  <PresentationFormat>Szélesvásznú</PresentationFormat>
  <Paragraphs>149</Paragraphs>
  <Slides>10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8" baseType="lpstr">
      <vt:lpstr>Aptos</vt:lpstr>
      <vt:lpstr>Arial</vt:lpstr>
      <vt:lpstr>Avenir Next LT Pro</vt:lpstr>
      <vt:lpstr>Avenir Next LT Pro Light</vt:lpstr>
      <vt:lpstr>Calibri</vt:lpstr>
      <vt:lpstr>Garamond</vt:lpstr>
      <vt:lpstr>Times New Roman</vt:lpstr>
      <vt:lpstr>SavonVTI</vt:lpstr>
      <vt:lpstr> Image generation with diffusion models</vt:lpstr>
      <vt:lpstr>Agenda</vt:lpstr>
      <vt:lpstr>Datasets</vt:lpstr>
      <vt:lpstr>Baseline model</vt:lpstr>
      <vt:lpstr>DDPM architecture</vt:lpstr>
      <vt:lpstr>Training models</vt:lpstr>
      <vt:lpstr>Hyperparameter optimization</vt:lpstr>
      <vt:lpstr>Evaluation of models</vt:lpstr>
      <vt:lpstr>Generated images</vt:lpstr>
      <vt:lpstr>Demo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Potyók Csaba</dc:creator>
  <cp:lastModifiedBy>Potyók Csaba</cp:lastModifiedBy>
  <cp:revision>3</cp:revision>
  <dcterms:created xsi:type="dcterms:W3CDTF">2024-12-08T11:06:37Z</dcterms:created>
  <dcterms:modified xsi:type="dcterms:W3CDTF">2024-12-08T12:13:55Z</dcterms:modified>
</cp:coreProperties>
</file>

<file path=docProps/thumbnail.jpeg>
</file>